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fntdata" ContentType="application/x-fontdata"/>
  <Default Extension="xml" ContentType="application/xml"/>
  <Override PartName="/ppt/theme/theme1.xml" ContentType="application/vnd.openxmlformats-officedocument.theme+xml"/>
  <Override PartName="/ppt/theme/theme2.xml" ContentType="application/vnd.openxmlformats-officedocument.theme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docProps/core.xml" ContentType="application/vnd.openxmlformats-package.core-properties+xml"/>
  <Override PartName="/ppt/presentation.xml" ContentType="application/vnd.openxmlformats-officedocument.presentationml.presentation.main+xml"/>
  <Override PartName="/ppt/metadata" ContentType="application/binary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custom-properties" Target="docProps/custom.xml"/><Relationship Id="rId2" Type="http://schemas.openxmlformats.org/officeDocument/2006/relationships/officeDocument" Target="ppt/presentation.xml"/><Relationship Id="rId1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</p:sldIdLst>
  <p:sldSz cy="5143500" cx="9144000"/>
  <p:notesSz cx="6858000" cy="9144000"/>
  <p:embeddedFontLst>
    <p:embeddedFont>
      <p:font typeface="Lato"/>
      <p:regular r:id="rId11"/>
      <p:bold r:id="rId12"/>
      <p:italic r:id="rId13"/>
      <p:boldItalic r:id="rId1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4932">
          <p15:clr>
            <a:srgbClr val="9AA0A6"/>
          </p15:clr>
        </p15:guide>
        <p15:guide id="3" orient="horz" pos="3118">
          <p15:clr>
            <a:srgbClr val="9AA0A6"/>
          </p15:clr>
        </p15:guide>
        <p15:guide id="4" pos="929">
          <p15:clr>
            <a:srgbClr val="9AA0A6"/>
          </p15:clr>
        </p15:guide>
        <p15:guide id="5" orient="horz" pos="57">
          <p15:clr>
            <a:srgbClr val="9AA0A6"/>
          </p15:clr>
        </p15:guide>
        <p15:guide id="6" orient="horz" pos="737">
          <p15:clr>
            <a:srgbClr val="9AA0A6"/>
          </p15:clr>
        </p15:guide>
        <p15:guide id="7" pos="1134">
          <p15:clr>
            <a:srgbClr val="9AA0A6"/>
          </p15:clr>
        </p15:guide>
      </p15:sldGuideLst>
    </p:ext>
    <p:ext uri="http://customooxmlschemas.google.com/">
      <go:slidesCustomData xmlns:go="http://customooxmlschemas.google.com/" r:id="rId15" roundtripDataSignature="AMtx7mhfek3ZXWNfKmDnsC3RXRvHJ1Q6a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4932"/>
        <p:guide pos="3118" orient="horz"/>
        <p:guide pos="929"/>
        <p:guide pos="57" orient="horz"/>
        <p:guide pos="737" orient="horz"/>
        <p:guide pos="1134"/>
      </p:guideLst>
    </p:cSldViewPr>
  </p:slideViewPr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Lato-italic.fntdata"/><Relationship Id="rId8" Type="http://schemas.openxmlformats.org/officeDocument/2006/relationships/slide" Target="slides/slide3.xml"/><Relationship Id="rId18" Type="http://schemas.openxmlformats.org/officeDocument/2006/relationships/customXml" Target="../customXml/item3.xml"/><Relationship Id="rId3" Type="http://schemas.openxmlformats.org/officeDocument/2006/relationships/presProps" Target="presProps.xml"/><Relationship Id="rId12" Type="http://schemas.openxmlformats.org/officeDocument/2006/relationships/font" Target="fonts/Lato-bold.fntdata"/><Relationship Id="rId7" Type="http://schemas.openxmlformats.org/officeDocument/2006/relationships/slide" Target="slides/slide2.xml"/><Relationship Id="rId17" Type="http://schemas.openxmlformats.org/officeDocument/2006/relationships/customXml" Target="../customXml/item2.xml"/><Relationship Id="rId2" Type="http://schemas.openxmlformats.org/officeDocument/2006/relationships/viewProps" Target="viewProps.xml"/><Relationship Id="rId16" Type="http://schemas.openxmlformats.org/officeDocument/2006/relationships/customXml" Target="../customXml/item1.xml"/><Relationship Id="rId11" Type="http://schemas.openxmlformats.org/officeDocument/2006/relationships/font" Target="fonts/Lato-regular.fntdata"/><Relationship Id="rId1" Type="http://schemas.openxmlformats.org/officeDocument/2006/relationships/theme" Target="theme/theme2.xml"/><Relationship Id="rId6" Type="http://schemas.openxmlformats.org/officeDocument/2006/relationships/slide" Target="slides/slide1.xml"/><Relationship Id="rId15" Type="http://customschemas.google.com/relationships/presentationmetadata" Target="metadata"/><Relationship Id="rId5" Type="http://schemas.openxmlformats.org/officeDocument/2006/relationships/notesMaster" Target="notesMasters/notesMaster1.xml"/><Relationship Id="rId10" Type="http://schemas.openxmlformats.org/officeDocument/2006/relationships/slide" Target="slides/slide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font" Target="fonts/Lato-bold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" name="Google Shape;5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" name="Google Shape;60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" name="Google Shape;71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2" name="Google Shape;82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1" name="Google Shape;91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" name="Google Shape;15;p1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" name="Google Shape;16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1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12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Relationship Id="rId4" Type="http://schemas.openxmlformats.org/officeDocument/2006/relationships/hyperlink" Target="mailto:erick.caycho@gmail.com" TargetMode="External"/><Relationship Id="rId5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61975" y="-66675"/>
            <a:ext cx="9320274" cy="5309326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"/>
          <p:cNvSpPr txBox="1"/>
          <p:nvPr/>
        </p:nvSpPr>
        <p:spPr>
          <a:xfrm>
            <a:off x="794650" y="751650"/>
            <a:ext cx="7100400" cy="7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s" sz="3600" u="none" cap="none" strike="noStrike">
                <a:solidFill>
                  <a:srgbClr val="FF7C55"/>
                </a:solidFill>
                <a:latin typeface="Lato"/>
                <a:ea typeface="Lato"/>
                <a:cs typeface="Lato"/>
                <a:sym typeface="Lato"/>
              </a:rPr>
              <a:t>Modulo 2 – Apache Spark y Kafka</a:t>
            </a:r>
            <a:endParaRPr/>
          </a:p>
        </p:txBody>
      </p:sp>
      <p:sp>
        <p:nvSpPr>
          <p:cNvPr id="56" name="Google Shape;56;p1"/>
          <p:cNvSpPr txBox="1"/>
          <p:nvPr/>
        </p:nvSpPr>
        <p:spPr>
          <a:xfrm>
            <a:off x="871875" y="1741600"/>
            <a:ext cx="6185100" cy="231001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27285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s" sz="2400" u="none" cap="none" strike="noStrike">
                <a:solidFill>
                  <a:srgbClr val="272859"/>
                </a:solidFill>
                <a:latin typeface="Lato"/>
                <a:ea typeface="Lato"/>
                <a:cs typeface="Lato"/>
                <a:sym typeface="Lato"/>
              </a:rPr>
              <a:t>Erick Caycho González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s" sz="1800" u="sng" cap="none" strike="noStrike">
                <a:solidFill>
                  <a:srgbClr val="272859"/>
                </a:solidFill>
                <a:latin typeface="Lato"/>
                <a:ea typeface="Lato"/>
                <a:cs typeface="Lato"/>
                <a:sym typeface="La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erick.caycho@gmail.com</a:t>
            </a:r>
            <a:endParaRPr b="1" i="0" sz="1800" u="none" cap="none" strike="noStrike">
              <a:solidFill>
                <a:srgbClr val="27285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s" sz="1800" u="none" cap="none" strike="noStrike">
                <a:solidFill>
                  <a:srgbClr val="272859"/>
                </a:solidFill>
                <a:latin typeface="Lato"/>
                <a:ea typeface="Lato"/>
                <a:cs typeface="Lato"/>
                <a:sym typeface="Lato"/>
              </a:rPr>
              <a:t>https://www.linkedin.com/in/erick-caycho-a0115b31/</a:t>
            </a:r>
            <a:endParaRPr b="1" i="0" sz="1800" u="none" cap="none" strike="noStrike">
              <a:solidFill>
                <a:srgbClr val="272859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7" name="Google Shape;57;p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177975" y="4593975"/>
            <a:ext cx="1423437" cy="473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52325" y="-149300"/>
            <a:ext cx="9196324" cy="5354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65550" y="4587100"/>
            <a:ext cx="1423473" cy="473326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2"/>
          <p:cNvSpPr txBox="1"/>
          <p:nvPr/>
        </p:nvSpPr>
        <p:spPr>
          <a:xfrm>
            <a:off x="794650" y="257700"/>
            <a:ext cx="6185100" cy="7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s" sz="3600" u="none" cap="none" strike="noStrike">
                <a:solidFill>
                  <a:srgbClr val="FF7C55"/>
                </a:solidFill>
                <a:latin typeface="Lato"/>
                <a:ea typeface="Lato"/>
                <a:cs typeface="Lato"/>
                <a:sym typeface="Lato"/>
              </a:rPr>
              <a:t>Estructura de datos: RDD</a:t>
            </a:r>
            <a:endParaRPr b="1" i="0" sz="3600" u="none" cap="none" strike="noStrike">
              <a:solidFill>
                <a:srgbClr val="FF7C55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5" name="Google Shape;65;p2"/>
          <p:cNvSpPr txBox="1"/>
          <p:nvPr/>
        </p:nvSpPr>
        <p:spPr>
          <a:xfrm>
            <a:off x="5952775" y="47750"/>
            <a:ext cx="3048900" cy="36930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1" lang="es" sz="1200" u="none" cap="none" strike="noStrike">
                <a:solidFill>
                  <a:srgbClr val="FF7C55"/>
                </a:solidFill>
                <a:latin typeface="Lato"/>
                <a:ea typeface="Lato"/>
                <a:cs typeface="Lato"/>
                <a:sym typeface="Lato"/>
              </a:rPr>
              <a:t>Modulo 2</a:t>
            </a:r>
            <a:endParaRPr b="0" i="1" sz="1200" u="none" cap="none" strike="noStrike">
              <a:solidFill>
                <a:srgbClr val="FF7C55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6" name="Google Shape;66;p2"/>
          <p:cNvSpPr/>
          <p:nvPr/>
        </p:nvSpPr>
        <p:spPr>
          <a:xfrm>
            <a:off x="902499" y="928521"/>
            <a:ext cx="7446852" cy="3513531"/>
          </a:xfrm>
          <a:prstGeom prst="roundRect">
            <a:avLst>
              <a:gd fmla="val 16667" name="adj"/>
            </a:avLst>
          </a:prstGeom>
          <a:solidFill>
            <a:srgbClr val="FF7C55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Resilient Distributed Datasets (RDD)  es una estructura fundamental de almacenamiento de datos en el entorno Apache Spark.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Un RDD esta divido en particiones que se encuentran distribuidas en los distintos nodos del Cluster. Por lo que se puede decir que RDD es una estructura de dato distribuida y tolerante a fallos.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Es inmutable, debido que una vez creado un RDD este no puede ser modificado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Se almacena en memoria RAM por que tiene buenos tiempos de respuesta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Tiene una evaluación del tipo perezoso (Lazy Evaluations). Las operaciones se ejecutan al final cuando se realiza una acción de salida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descr="Imagen 0 en Qué es Apache Spark" id="67" name="Google Shape;67;p2"/>
          <p:cNvSpPr/>
          <p:nvPr/>
        </p:nvSpPr>
        <p:spPr>
          <a:xfrm>
            <a:off x="4419600" y="241935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Imagen 0 en Qué es Apache Spark" id="68" name="Google Shape;68;p2"/>
          <p:cNvSpPr/>
          <p:nvPr/>
        </p:nvSpPr>
        <p:spPr>
          <a:xfrm>
            <a:off x="4572000" y="257175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52325" y="-149300"/>
            <a:ext cx="9196324" cy="5354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65550" y="4587100"/>
            <a:ext cx="1423473" cy="473326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20"/>
          <p:cNvSpPr txBox="1"/>
          <p:nvPr/>
        </p:nvSpPr>
        <p:spPr>
          <a:xfrm>
            <a:off x="794650" y="257700"/>
            <a:ext cx="6185100" cy="7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s" sz="3600" u="none" cap="none" strike="noStrike">
                <a:solidFill>
                  <a:srgbClr val="FF7C55"/>
                </a:solidFill>
                <a:latin typeface="Lato"/>
                <a:ea typeface="Lato"/>
                <a:cs typeface="Lato"/>
                <a:sym typeface="Lato"/>
              </a:rPr>
              <a:t>RDD - Transformaciones</a:t>
            </a:r>
            <a:endParaRPr b="1" i="0" sz="3600" u="none" cap="none" strike="noStrike">
              <a:solidFill>
                <a:srgbClr val="FF7C55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6" name="Google Shape;76;p20"/>
          <p:cNvSpPr txBox="1"/>
          <p:nvPr/>
        </p:nvSpPr>
        <p:spPr>
          <a:xfrm>
            <a:off x="5952775" y="47750"/>
            <a:ext cx="3048900" cy="36930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1" lang="es" sz="1200" u="none" cap="none" strike="noStrike">
                <a:solidFill>
                  <a:srgbClr val="FF7C55"/>
                </a:solidFill>
                <a:latin typeface="Lato"/>
                <a:ea typeface="Lato"/>
                <a:cs typeface="Lato"/>
                <a:sym typeface="Lato"/>
              </a:rPr>
              <a:t>Modulo 2</a:t>
            </a:r>
            <a:endParaRPr b="0" i="1" sz="1200" u="none" cap="none" strike="noStrike">
              <a:solidFill>
                <a:srgbClr val="FF7C55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7" name="Google Shape;77;p20"/>
          <p:cNvSpPr/>
          <p:nvPr/>
        </p:nvSpPr>
        <p:spPr>
          <a:xfrm>
            <a:off x="902499" y="928521"/>
            <a:ext cx="7446852" cy="3513531"/>
          </a:xfrm>
          <a:prstGeom prst="roundRect">
            <a:avLst>
              <a:gd fmla="val 16667" name="adj"/>
            </a:avLst>
          </a:prstGeom>
          <a:solidFill>
            <a:srgbClr val="FF7C55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flatMap() - propaga una operación por todo los elementos del RDD, aplana finalmente el resultado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map() – propaga una operación por todo los elementos del RDD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reduceByKey() – Agrupa el contenido de un RDD en función de un campo clave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filter() – Permite filtrar el contenido del RDD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sortByKey() – Permite realizar ordenamiento del contenido del RDD</a:t>
            </a:r>
            <a:endParaRPr/>
          </a:p>
        </p:txBody>
      </p:sp>
      <p:sp>
        <p:nvSpPr>
          <p:cNvPr descr="Imagen 0 en Qué es Apache Spark" id="78" name="Google Shape;78;p20"/>
          <p:cNvSpPr/>
          <p:nvPr/>
        </p:nvSpPr>
        <p:spPr>
          <a:xfrm>
            <a:off x="4419600" y="241935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Imagen 0 en Qué es Apache Spark" id="79" name="Google Shape;79;p20"/>
          <p:cNvSpPr/>
          <p:nvPr/>
        </p:nvSpPr>
        <p:spPr>
          <a:xfrm>
            <a:off x="4572000" y="257175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52325" y="-149300"/>
            <a:ext cx="9196324" cy="5354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65550" y="4587100"/>
            <a:ext cx="1423473" cy="473326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21"/>
          <p:cNvSpPr txBox="1"/>
          <p:nvPr/>
        </p:nvSpPr>
        <p:spPr>
          <a:xfrm>
            <a:off x="794649" y="257700"/>
            <a:ext cx="7073137" cy="7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s" sz="3600" u="none" cap="none" strike="noStrike">
                <a:solidFill>
                  <a:srgbClr val="FF7C55"/>
                </a:solidFill>
                <a:latin typeface="Lato"/>
                <a:ea typeface="Lato"/>
                <a:cs typeface="Lato"/>
                <a:sym typeface="Lato"/>
              </a:rPr>
              <a:t>Estructura de datos: Data Frame</a:t>
            </a:r>
            <a:endParaRPr/>
          </a:p>
        </p:txBody>
      </p:sp>
      <p:sp>
        <p:nvSpPr>
          <p:cNvPr id="87" name="Google Shape;87;p21"/>
          <p:cNvSpPr txBox="1"/>
          <p:nvPr/>
        </p:nvSpPr>
        <p:spPr>
          <a:xfrm>
            <a:off x="5952775" y="47750"/>
            <a:ext cx="3048900" cy="36930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1" lang="es" sz="1200" u="none" cap="none" strike="noStrike">
                <a:solidFill>
                  <a:srgbClr val="FF7C55"/>
                </a:solidFill>
                <a:latin typeface="Lato"/>
                <a:ea typeface="Lato"/>
                <a:cs typeface="Lato"/>
                <a:sym typeface="Lato"/>
              </a:rPr>
              <a:t>Modulo 2</a:t>
            </a:r>
            <a:endParaRPr b="0" i="1" sz="1200" u="none" cap="none" strike="noStrike">
              <a:solidFill>
                <a:srgbClr val="FF7C55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8" name="Google Shape;88;p21"/>
          <p:cNvSpPr/>
          <p:nvPr/>
        </p:nvSpPr>
        <p:spPr>
          <a:xfrm>
            <a:off x="902499" y="928521"/>
            <a:ext cx="7446852" cy="3513531"/>
          </a:xfrm>
          <a:prstGeom prst="roundRect">
            <a:avLst>
              <a:gd fmla="val 16667" name="adj"/>
            </a:avLst>
          </a:prstGeom>
          <a:solidFill>
            <a:srgbClr val="FF7C55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Es una estructura de datos ordenado en columnas nombradas. A diferencia de los RDD los dataframe se deben definir con un esquema en el que se indique cuales son las columnas que lo conformaran y a que tipo de datos pertenecen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Los Data Frames permiten realizar procesamientos de enormes volúmenes de información.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Comparte con RDD las mismas características de procesamiento distribuido, tolerancia a fallos e inmutabilidad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52325" y="-149300"/>
            <a:ext cx="9196324" cy="5354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65550" y="4587100"/>
            <a:ext cx="1423473" cy="473326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22"/>
          <p:cNvSpPr txBox="1"/>
          <p:nvPr/>
        </p:nvSpPr>
        <p:spPr>
          <a:xfrm>
            <a:off x="794649" y="257700"/>
            <a:ext cx="7073137" cy="7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s" sz="3600" u="none" cap="none" strike="noStrike">
                <a:solidFill>
                  <a:srgbClr val="FF7C55"/>
                </a:solidFill>
                <a:latin typeface="Lato"/>
                <a:ea typeface="Lato"/>
                <a:cs typeface="Lato"/>
                <a:sym typeface="Lato"/>
              </a:rPr>
              <a:t>Data Frame - Operaciones</a:t>
            </a:r>
            <a:endParaRPr b="1" i="0" sz="3600" u="none" cap="none" strike="noStrike">
              <a:solidFill>
                <a:srgbClr val="FF7C55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6" name="Google Shape;96;p22"/>
          <p:cNvSpPr txBox="1"/>
          <p:nvPr/>
        </p:nvSpPr>
        <p:spPr>
          <a:xfrm>
            <a:off x="5952775" y="47750"/>
            <a:ext cx="3048900" cy="36930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1" lang="es" sz="1200" u="none" cap="none" strike="noStrike">
                <a:solidFill>
                  <a:srgbClr val="FF7C55"/>
                </a:solidFill>
                <a:latin typeface="Lato"/>
                <a:ea typeface="Lato"/>
                <a:cs typeface="Lato"/>
                <a:sym typeface="Lato"/>
              </a:rPr>
              <a:t>Modulo 2</a:t>
            </a:r>
            <a:endParaRPr b="0" i="1" sz="1200" u="none" cap="none" strike="noStrike">
              <a:solidFill>
                <a:srgbClr val="FF7C55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7" name="Google Shape;97;p22"/>
          <p:cNvSpPr/>
          <p:nvPr/>
        </p:nvSpPr>
        <p:spPr>
          <a:xfrm>
            <a:off x="902499" y="928521"/>
            <a:ext cx="7446852" cy="3513531"/>
          </a:xfrm>
          <a:prstGeom prst="roundRect">
            <a:avLst>
              <a:gd fmla="val 16667" name="adj"/>
            </a:avLst>
          </a:prstGeom>
          <a:solidFill>
            <a:srgbClr val="FF7C55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Los Data Frames al ser objetos estructurados están preparados para soportar una gran variedad de operaciones de distintos tipos: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Select: se selecciona las columna que queremos tener en el resultado</a:t>
            </a:r>
            <a:endParaRPr b="0" i="0" sz="14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Filter: mediante operaciones logicar se puede restringir las filas resultants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Join: nos permite unir dos Data Frames mediante una operación del tipo JOIN</a:t>
            </a:r>
            <a:endParaRPr b="0" i="0" sz="14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4EB88A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3B330183B7B8F4F94139DFC85737F7B" ma:contentTypeVersion="12" ma:contentTypeDescription="Create a new document." ma:contentTypeScope="" ma:versionID="1a4bd644d95e78c94272faea1d2b9472">
  <xsd:schema xmlns:xsd="http://www.w3.org/2001/XMLSchema" xmlns:xs="http://www.w3.org/2001/XMLSchema" xmlns:p="http://schemas.microsoft.com/office/2006/metadata/properties" xmlns:ns2="c9f99c0a-1266-4e6f-9255-e4042de4af84" xmlns:ns3="faa0fd4c-f734-4cdc-81e9-83e0a52fc0f2" targetNamespace="http://schemas.microsoft.com/office/2006/metadata/properties" ma:root="true" ma:fieldsID="b9da445595ffec32c84e427aa92ee43e" ns2:_="" ns3:_="">
    <xsd:import namespace="c9f99c0a-1266-4e6f-9255-e4042de4af84"/>
    <xsd:import namespace="faa0fd4c-f734-4cdc-81e9-83e0a52fc0f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9f99c0a-1266-4e6f-9255-e4042de4af8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5" nillable="true" ma:taxonomy="true" ma:internalName="lcf76f155ced4ddcb4097134ff3c332f" ma:taxonomyFieldName="MediaServiceImageTags" ma:displayName="Image Tags" ma:readOnly="false" ma:fieldId="{5cf76f15-5ced-4ddc-b409-7134ff3c332f}" ma:taxonomyMulti="true" ma:sspId="ac542fbe-dd89-4679-92c6-c812f21a2320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aa0fd4c-f734-4cdc-81e9-83e0a52fc0f2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6" nillable="true" ma:displayName="Taxonomy Catch All Column" ma:hidden="true" ma:list="{a7c74325-c965-4297-826f-f342f62224be}" ma:internalName="TaxCatchAll" ma:showField="CatchAllData" ma:web="faa0fd4c-f734-4cdc-81e9-83e0a52fc0f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c9f99c0a-1266-4e6f-9255-e4042de4af84">
      <Terms xmlns="http://schemas.microsoft.com/office/infopath/2007/PartnerControls"/>
    </lcf76f155ced4ddcb4097134ff3c332f>
    <TaxCatchAll xmlns="faa0fd4c-f734-4cdc-81e9-83e0a52fc0f2" xsi:nil="true"/>
  </documentManagement>
</p:properties>
</file>

<file path=customXml/itemProps1.xml><?xml version="1.0" encoding="utf-8"?>
<ds:datastoreItem xmlns:ds="http://schemas.openxmlformats.org/officeDocument/2006/customXml" ds:itemID="{E042508C-FA2B-48E3-A90C-450D15830BE5}"/>
</file>

<file path=customXml/itemProps2.xml><?xml version="1.0" encoding="utf-8"?>
<ds:datastoreItem xmlns:ds="http://schemas.openxmlformats.org/officeDocument/2006/customXml" ds:itemID="{6815F5E1-0EF1-4654-9BCD-A2DDA49DB7F6}"/>
</file>

<file path=customXml/itemProps3.xml><?xml version="1.0" encoding="utf-8"?>
<ds:datastoreItem xmlns:ds="http://schemas.openxmlformats.org/officeDocument/2006/customXml" ds:itemID="{806CF959-36DF-434F-AB28-BEB2147253F1}"/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Erick Caycho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0x01010033B330183B7B8F4F94139DFC85737F7B</vt:lpwstr>
  </property>
</Properties>
</file>